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67" r:id="rId3"/>
    <p:sldId id="257" r:id="rId4"/>
    <p:sldId id="266" r:id="rId5"/>
    <p:sldId id="258" r:id="rId6"/>
    <p:sldId id="259" r:id="rId7"/>
    <p:sldId id="260" r:id="rId8"/>
    <p:sldId id="261" r:id="rId9"/>
    <p:sldId id="262" r:id="rId10"/>
    <p:sldId id="268" r:id="rId11"/>
    <p:sldId id="263" r:id="rId12"/>
    <p:sldId id="264" r:id="rId13"/>
    <p:sldId id="265" r:id="rId14"/>
    <p:sldId id="269" r:id="rId15"/>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2C92D1"/>
    <a:srgbClr val="65B23C"/>
    <a:srgbClr val="1C2B65"/>
    <a:srgbClr val="ADAED3"/>
    <a:srgbClr val="C0C2E6"/>
    <a:srgbClr val="575769"/>
    <a:srgbClr val="898BA5"/>
    <a:srgbClr val="ADAFD2"/>
    <a:srgbClr val="3F7797"/>
    <a:srgbClr val="549FC9"/>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125" d="100"/>
          <a:sy n="125" d="100"/>
        </p:scale>
        <p:origin x="440" y="-400"/>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Library:Application%20Support:Microsoft:Office:Office%202011%20AutoRecovery:Accounts%20&amp;%20Passwords%20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2"/>
          <c:order val="2"/>
          <c:tx>
            <c:strRef>
              <c:f>ConnectMed!$B$44</c:f>
              <c:strCache>
                <c:ptCount val="1"/>
                <c:pt idx="0">
                  <c:v>Profit (Before Tax)</c:v>
                </c:pt>
              </c:strCache>
            </c:strRef>
          </c:tx>
          <c:spPr>
            <a:solidFill>
              <a:srgbClr val="C1C3E5"/>
            </a:solidFill>
            <a:effectLst/>
          </c:spPr>
          <c:invertIfNegative val="0"/>
          <c:cat>
            <c:strRef>
              <c:f>ConnectMed!$C$41:$G$41</c:f>
              <c:strCache>
                <c:ptCount val="5"/>
                <c:pt idx="0">
                  <c:v>Yr1</c:v>
                </c:pt>
                <c:pt idx="1">
                  <c:v>Yr2</c:v>
                </c:pt>
                <c:pt idx="2">
                  <c:v>Yr3</c:v>
                </c:pt>
                <c:pt idx="3">
                  <c:v>Yr4</c:v>
                </c:pt>
                <c:pt idx="4">
                  <c:v>Yr5</c:v>
                </c:pt>
              </c:strCache>
            </c:strRef>
          </c:cat>
          <c:val>
            <c:numRef>
              <c:f>ConnectMed!$C$44:$G$44</c:f>
              <c:numCache>
                <c:formatCode>"$"#,##0.00_);[Red]\("$"#,##0.00\)</c:formatCode>
                <c:ptCount val="5"/>
                <c:pt idx="0">
                  <c:v>0.1</c:v>
                </c:pt>
                <c:pt idx="1">
                  <c:v>0.6</c:v>
                </c:pt>
                <c:pt idx="2">
                  <c:v>2.3</c:v>
                </c:pt>
                <c:pt idx="3">
                  <c:v>7.2</c:v>
                </c:pt>
                <c:pt idx="4">
                  <c:v>22.3</c:v>
                </c:pt>
              </c:numCache>
            </c:numRef>
          </c:val>
        </c:ser>
        <c:dLbls>
          <c:showLegendKey val="0"/>
          <c:showVal val="0"/>
          <c:showCatName val="0"/>
          <c:showSerName val="0"/>
          <c:showPercent val="0"/>
          <c:showBubbleSize val="0"/>
        </c:dLbls>
        <c:gapWidth val="150"/>
        <c:axId val="1676307640"/>
        <c:axId val="1690663912"/>
      </c:barChart>
      <c:lineChart>
        <c:grouping val="standard"/>
        <c:varyColors val="0"/>
        <c:ser>
          <c:idx val="0"/>
          <c:order val="0"/>
          <c:tx>
            <c:strRef>
              <c:f>ConnectMed!$B$42</c:f>
              <c:strCache>
                <c:ptCount val="1"/>
                <c:pt idx="0">
                  <c:v>Revenue</c:v>
                </c:pt>
              </c:strCache>
            </c:strRef>
          </c:tx>
          <c:spPr>
            <a:ln>
              <a:solidFill>
                <a:schemeClr val="accent3">
                  <a:lumMod val="50000"/>
                </a:schemeClr>
              </a:solidFill>
            </a:ln>
          </c:spPr>
          <c:marker>
            <c:symbol val="none"/>
          </c:marker>
          <c:cat>
            <c:strRef>
              <c:f>ConnectMed!$C$41:$G$41</c:f>
              <c:strCache>
                <c:ptCount val="5"/>
                <c:pt idx="0">
                  <c:v>Yr1</c:v>
                </c:pt>
                <c:pt idx="1">
                  <c:v>Yr2</c:v>
                </c:pt>
                <c:pt idx="2">
                  <c:v>Yr3</c:v>
                </c:pt>
                <c:pt idx="3">
                  <c:v>Yr4</c:v>
                </c:pt>
                <c:pt idx="4">
                  <c:v>Yr5</c:v>
                </c:pt>
              </c:strCache>
            </c:strRef>
          </c:cat>
          <c:val>
            <c:numRef>
              <c:f>ConnectMed!$C$42:$G$42</c:f>
              <c:numCache>
                <c:formatCode>"$"#,##0.00_);[Red]\("$"#,##0.00\)</c:formatCode>
                <c:ptCount val="5"/>
                <c:pt idx="0">
                  <c:v>0.4</c:v>
                </c:pt>
                <c:pt idx="1">
                  <c:v>1.2</c:v>
                </c:pt>
                <c:pt idx="2">
                  <c:v>3.9</c:v>
                </c:pt>
                <c:pt idx="3">
                  <c:v>11.8</c:v>
                </c:pt>
                <c:pt idx="4">
                  <c:v>35.5</c:v>
                </c:pt>
              </c:numCache>
            </c:numRef>
          </c:val>
          <c:smooth val="0"/>
        </c:ser>
        <c:ser>
          <c:idx val="1"/>
          <c:order val="1"/>
          <c:tx>
            <c:strRef>
              <c:f>ConnectMed!$B$43</c:f>
              <c:strCache>
                <c:ptCount val="1"/>
                <c:pt idx="0">
                  <c:v>Doctor Expense</c:v>
                </c:pt>
              </c:strCache>
            </c:strRef>
          </c:tx>
          <c:marker>
            <c:symbol val="none"/>
          </c:marker>
          <c:cat>
            <c:strRef>
              <c:f>ConnectMed!$C$41:$G$41</c:f>
              <c:strCache>
                <c:ptCount val="5"/>
                <c:pt idx="0">
                  <c:v>Yr1</c:v>
                </c:pt>
                <c:pt idx="1">
                  <c:v>Yr2</c:v>
                </c:pt>
                <c:pt idx="2">
                  <c:v>Yr3</c:v>
                </c:pt>
                <c:pt idx="3">
                  <c:v>Yr4</c:v>
                </c:pt>
                <c:pt idx="4">
                  <c:v>Yr5</c:v>
                </c:pt>
              </c:strCache>
            </c:strRef>
          </c:cat>
          <c:val>
            <c:numRef>
              <c:f>ConnectMed!$C$43:$G$43</c:f>
              <c:numCache>
                <c:formatCode>"$"#,##0.00_);[Red]\("$"#,##0.00\)</c:formatCode>
                <c:ptCount val="5"/>
                <c:pt idx="0">
                  <c:v>0.3</c:v>
                </c:pt>
                <c:pt idx="1">
                  <c:v>0.6</c:v>
                </c:pt>
                <c:pt idx="2">
                  <c:v>1.6</c:v>
                </c:pt>
                <c:pt idx="3">
                  <c:v>4.6</c:v>
                </c:pt>
                <c:pt idx="4">
                  <c:v>13.2</c:v>
                </c:pt>
              </c:numCache>
            </c:numRef>
          </c:val>
          <c:smooth val="0"/>
        </c:ser>
        <c:dLbls>
          <c:showLegendKey val="0"/>
          <c:showVal val="0"/>
          <c:showCatName val="0"/>
          <c:showSerName val="0"/>
          <c:showPercent val="0"/>
          <c:showBubbleSize val="0"/>
        </c:dLbls>
        <c:marker val="1"/>
        <c:smooth val="0"/>
        <c:axId val="1676307640"/>
        <c:axId val="1690663912"/>
      </c:lineChart>
      <c:catAx>
        <c:axId val="1676307640"/>
        <c:scaling>
          <c:orientation val="minMax"/>
        </c:scaling>
        <c:delete val="0"/>
        <c:axPos val="b"/>
        <c:numFmt formatCode="General" sourceLinked="1"/>
        <c:majorTickMark val="out"/>
        <c:minorTickMark val="none"/>
        <c:tickLblPos val="none"/>
        <c:spPr>
          <a:ln w="57150" cmpd="sng">
            <a:solidFill>
              <a:srgbClr val="575769"/>
            </a:solidFill>
          </a:ln>
        </c:spPr>
        <c:txPr>
          <a:bodyPr/>
          <a:lstStyle/>
          <a:p>
            <a:pPr>
              <a:defRPr sz="1600" b="1">
                <a:solidFill>
                  <a:srgbClr val="575769"/>
                </a:solidFill>
                <a:latin typeface="Montserrat"/>
                <a:cs typeface="Montserrat"/>
              </a:defRPr>
            </a:pPr>
            <a:endParaRPr lang="en-US"/>
          </a:p>
        </c:txPr>
        <c:crossAx val="1690663912"/>
        <c:crosses val="autoZero"/>
        <c:auto val="1"/>
        <c:lblAlgn val="ctr"/>
        <c:lblOffset val="100"/>
        <c:noMultiLvlLbl val="0"/>
      </c:catAx>
      <c:valAx>
        <c:axId val="1690663912"/>
        <c:scaling>
          <c:orientation val="minMax"/>
        </c:scaling>
        <c:delete val="0"/>
        <c:axPos val="l"/>
        <c:numFmt formatCode="&quot;$&quot;#,##0_);[Red]\(&quot;$&quot;#,##0\)" sourceLinked="0"/>
        <c:majorTickMark val="out"/>
        <c:minorTickMark val="none"/>
        <c:tickLblPos val="nextTo"/>
        <c:spPr>
          <a:ln w="57150" cmpd="sng">
            <a:solidFill>
              <a:srgbClr val="575769"/>
            </a:solidFill>
          </a:ln>
        </c:spPr>
        <c:txPr>
          <a:bodyPr/>
          <a:lstStyle/>
          <a:p>
            <a:pPr>
              <a:defRPr sz="1600" b="1">
                <a:solidFill>
                  <a:srgbClr val="575769"/>
                </a:solidFill>
                <a:latin typeface="Montserrat"/>
                <a:cs typeface="Montserrat"/>
              </a:defRPr>
            </a:pPr>
            <a:endParaRPr lang="en-US"/>
          </a:p>
        </c:txPr>
        <c:crossAx val="1676307640"/>
        <c:crosses val="autoZero"/>
        <c:crossBetween val="between"/>
      </c:valAx>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5</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7" Type="http://schemas.openxmlformats.org/officeDocument/2006/relationships/image" Target="../media/image41.jp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1.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3.png"/><Relationship Id="rId9" Type="http://schemas.openxmlformats.org/officeDocument/2006/relationships/image" Target="../media/image10.png"/><Relationship Id="rId10"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jpeg"/><Relationship Id="rId8" Type="http://schemas.microsoft.com/office/2007/relationships/hdphoto" Target="../media/hdphoto1.wdp"/><Relationship Id="rId9" Type="http://schemas.openxmlformats.org/officeDocument/2006/relationships/image" Target="../media/image22.png"/><Relationship Id="rId10" Type="http://schemas.openxmlformats.org/officeDocument/2006/relationships/image" Target="../media/image23.jpg"/><Relationship Id="rId11"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1134" y="2616902"/>
            <a:ext cx="2930358" cy="1955098"/>
          </a:xfrm>
          <a:prstGeom prst="rect">
            <a:avLst/>
          </a:prstGeom>
        </p:spPr>
      </p:pic>
      <p:grpSp>
        <p:nvGrpSpPr>
          <p:cNvPr id="7" name="Group 6"/>
          <p:cNvGrpSpPr/>
          <p:nvPr/>
        </p:nvGrpSpPr>
        <p:grpSpPr>
          <a:xfrm>
            <a:off x="-9809" y="48301"/>
            <a:ext cx="15023592" cy="1938527"/>
            <a:chOff x="-9809" y="48301"/>
            <a:chExt cx="15023592" cy="1938527"/>
          </a:xfrm>
        </p:grpSpPr>
        <p:grpSp>
          <p:nvGrpSpPr>
            <p:cNvPr id="6" name="Group 5"/>
            <p:cNvGrpSpPr/>
            <p:nvPr/>
          </p:nvGrpSpPr>
          <p:grpSpPr>
            <a:xfrm>
              <a:off x="-3757" y="50926"/>
              <a:ext cx="15017540" cy="1933276"/>
              <a:chOff x="-3757" y="29621"/>
              <a:chExt cx="15017540" cy="1933276"/>
            </a:xfrm>
          </p:grpSpPr>
          <p:sp>
            <p:nvSpPr>
              <p:cNvPr id="19" name="Rectangle 18"/>
              <p:cNvSpPr/>
              <p:nvPr/>
            </p:nvSpPr>
            <p:spPr>
              <a:xfrm>
                <a:off x="142875" y="717313"/>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rotWithShape="1">
              <a:blip r:embed="rId3">
                <a:extLst>
                  <a:ext uri="{28A0092B-C50C-407E-A947-70E740481C1C}">
                    <a14:useLocalDpi xmlns:a14="http://schemas.microsoft.com/office/drawing/2010/main" val="0"/>
                  </a:ext>
                </a:extLst>
              </a:blip>
              <a:srcRect l="6158" t="8830"/>
              <a:stretch/>
            </p:blipFill>
            <p:spPr>
              <a:xfrm>
                <a:off x="12035829" y="33514"/>
                <a:ext cx="2977954" cy="1929383"/>
              </a:xfrm>
              <a:prstGeom prst="rect">
                <a:avLst/>
              </a:prstGeom>
            </p:spPr>
          </p:pic>
          <p:pic>
            <p:nvPicPr>
              <p:cNvPr id="4" name="Picture 3" descr="three-schoolgirls-painted-faces-educationinsouthafr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569" y="29621"/>
                <a:ext cx="2964135" cy="1929383"/>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 y="29621"/>
                <a:ext cx="2894075" cy="1929383"/>
              </a:xfrm>
              <a:prstGeom prst="rect">
                <a:avLst/>
              </a:prstGeom>
            </p:spPr>
          </p:pic>
          <p:pic>
            <p:nvPicPr>
              <p:cNvPr id="10" name="Picture 9"/>
              <p:cNvPicPr>
                <a:picLocks noChangeAspect="1"/>
              </p:cNvPicPr>
              <p:nvPr/>
            </p:nvPicPr>
            <p:blipFill>
              <a:blip r:embed="rId6"/>
              <a:stretch>
                <a:fillRect/>
              </a:stretch>
            </p:blipFill>
            <p:spPr>
              <a:xfrm>
                <a:off x="2949241" y="33514"/>
                <a:ext cx="3216026" cy="1921596"/>
              </a:xfrm>
              <a:prstGeom prst="rect">
                <a:avLst/>
              </a:prstGeom>
            </p:spPr>
          </p:pic>
          <p:pic>
            <p:nvPicPr>
              <p:cNvPr id="11" name="Picture 10"/>
              <p:cNvPicPr>
                <a:picLocks noChangeAspect="1"/>
              </p:cNvPicPr>
              <p:nvPr/>
            </p:nvPicPr>
            <p:blipFill>
              <a:blip r:embed="rId7"/>
              <a:stretch>
                <a:fillRect/>
              </a:stretch>
            </p:blipFill>
            <p:spPr>
              <a:xfrm>
                <a:off x="6141271" y="29621"/>
                <a:ext cx="2946298" cy="1929383"/>
              </a:xfrm>
              <a:prstGeom prst="rect">
                <a:avLst/>
              </a:prstGeom>
            </p:spPr>
          </p:pic>
        </p:grpSp>
        <p:sp>
          <p:nvSpPr>
            <p:cNvPr id="8" name="TextBox 7"/>
            <p:cNvSpPr txBox="1"/>
            <p:nvPr/>
          </p:nvSpPr>
          <p:spPr>
            <a:xfrm>
              <a:off x="-9809" y="48301"/>
              <a:ext cx="15023592" cy="1938527"/>
            </a:xfrm>
            <a:prstGeom prst="rect">
              <a:avLst/>
            </a:prstGeom>
            <a:solidFill>
              <a:srgbClr val="ADAED3">
                <a:alpha val="55000"/>
              </a:srgbClr>
            </a:solidFill>
          </p:spPr>
          <p:txBody>
            <a:bodyPr wrap="square" rtlCol="0">
              <a:spAutoFit/>
            </a:bodyPr>
            <a:lstStyle/>
            <a:p>
              <a:pPr lvl="1" algn="ctr"/>
              <a:endParaRPr lang="en-US" sz="3500" b="1" dirty="0" smtClean="0">
                <a:solidFill>
                  <a:schemeClr val="bg1"/>
                </a:solidFill>
                <a:latin typeface="Montserrat"/>
                <a:cs typeface="Montserrat"/>
              </a:endParaRPr>
            </a:p>
          </p:txBody>
        </p:sp>
      </p:grpSp>
      <p:pic>
        <p:nvPicPr>
          <p:cNvPr id="12" name="Picture 11" descr="DevTec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7450" y="3325614"/>
            <a:ext cx="762000" cy="762000"/>
          </a:xfrm>
          <a:prstGeom prst="rect">
            <a:avLst/>
          </a:prstGeom>
        </p:spPr>
      </p:pic>
      <p:grpSp>
        <p:nvGrpSpPr>
          <p:cNvPr id="15" name="Group 14"/>
          <p:cNvGrpSpPr/>
          <p:nvPr/>
        </p:nvGrpSpPr>
        <p:grpSpPr>
          <a:xfrm>
            <a:off x="5358891" y="2844840"/>
            <a:ext cx="4004641" cy="1076920"/>
            <a:chOff x="5358891" y="2844840"/>
            <a:chExt cx="4004641" cy="1076920"/>
          </a:xfrm>
        </p:grpSpPr>
        <p:sp>
          <p:nvSpPr>
            <p:cNvPr id="13" name="TextBox 1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4" name="Rectangle 1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18"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20"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21"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spTree>
    <p:extLst>
      <p:ext uri="{BB962C8B-B14F-4D97-AF65-F5344CB8AC3E}">
        <p14:creationId xmlns:p14="http://schemas.microsoft.com/office/powerpoint/2010/main" val="20751556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srcRect l="1593" t="3378" r="14534" b="18410"/>
          <a:stretch/>
        </p:blipFill>
        <p:spPr>
          <a:xfrm>
            <a:off x="2343207" y="3804232"/>
            <a:ext cx="1828800" cy="1828800"/>
          </a:xfrm>
          <a:prstGeom prst="ellipse">
            <a:avLst/>
          </a:prstGeom>
          <a:effectLst>
            <a:outerShdw blurRad="63500" sx="102000" sy="102000" algn="ctr" rotWithShape="0">
              <a:prstClr val="black">
                <a:alpha val="40000"/>
              </a:prstClr>
            </a:outerShdw>
          </a:effectLst>
        </p:spPr>
      </p:pic>
      <p:pic>
        <p:nvPicPr>
          <p:cNvPr id="6" name="Shape 231"/>
          <p:cNvPicPr preferRelativeResize="0">
            <a:picLocks noChangeAspect="1"/>
          </p:cNvPicPr>
          <p:nvPr/>
        </p:nvPicPr>
        <p:blipFill>
          <a:blip r:embed="rId5"/>
          <a:stretch>
            <a:fillRect/>
          </a:stretch>
        </p:blipFill>
        <p:spPr>
          <a:xfrm>
            <a:off x="197579" y="3705995"/>
            <a:ext cx="1828800" cy="1828800"/>
          </a:xfrm>
          <a:prstGeom prst="ellipse">
            <a:avLst/>
          </a:prstGeom>
          <a:effectLst>
            <a:outerShdw blurRad="63500" sx="102000" sy="102000" algn="ctr" rotWithShape="0">
              <a:prstClr val="black">
                <a:alpha val="40000"/>
              </a:prstClr>
            </a:outerShdw>
          </a:effectLst>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9329265" y="3589422"/>
            <a:ext cx="4233622" cy="4237789"/>
          </a:xfrm>
          <a:prstGeom prst="ellipse">
            <a:avLst/>
          </a:prstGeom>
        </p:spPr>
      </p:pic>
      <p:pic>
        <p:nvPicPr>
          <p:cNvPr id="11" name="Picture 10"/>
          <p:cNvPicPr>
            <a:picLocks noChangeAspect="1"/>
          </p:cNvPicPr>
          <p:nvPr/>
        </p:nvPicPr>
        <p:blipFill>
          <a:blip r:embed="rId6"/>
          <a:stretch>
            <a:fillRect/>
          </a:stretch>
        </p:blipFill>
        <p:spPr>
          <a:xfrm>
            <a:off x="4648200" y="1219200"/>
            <a:ext cx="2133600" cy="2133600"/>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58891" y="2844840"/>
            <a:ext cx="4004641" cy="1076920"/>
            <a:chOff x="5358891" y="2844840"/>
            <a:chExt cx="4004641" cy="1076920"/>
          </a:xfrm>
        </p:grpSpPr>
        <p:sp>
          <p:nvSpPr>
            <p:cNvPr id="3" name="TextBox 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4" name="Rectangle 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5"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6"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7"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grpSp>
        <p:nvGrpSpPr>
          <p:cNvPr id="16" name="Group 15"/>
          <p:cNvGrpSpPr/>
          <p:nvPr/>
        </p:nvGrpSpPr>
        <p:grpSpPr>
          <a:xfrm>
            <a:off x="2127426" y="82092"/>
            <a:ext cx="2937342" cy="2691250"/>
            <a:chOff x="2127426" y="82092"/>
            <a:chExt cx="2937342" cy="2691250"/>
          </a:xfrm>
        </p:grpSpPr>
        <p:sp>
          <p:nvSpPr>
            <p:cNvPr id="9" name="TextBox 8"/>
            <p:cNvSpPr txBox="1"/>
            <p:nvPr/>
          </p:nvSpPr>
          <p:spPr>
            <a:xfrm>
              <a:off x="2127426" y="173736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0" name="Rectangle 9"/>
            <p:cNvSpPr/>
            <p:nvPr/>
          </p:nvSpPr>
          <p:spPr>
            <a:xfrm>
              <a:off x="2189623" y="2434788"/>
              <a:ext cx="2776552" cy="338554"/>
            </a:xfrm>
            <a:prstGeom prst="rect">
              <a:avLst/>
            </a:prstGeom>
          </p:spPr>
          <p:txBody>
            <a:bodyPr wrap="none">
              <a:spAutoFit/>
            </a:bodyPr>
            <a:lstStyle/>
            <a:p>
              <a:r>
                <a:rPr lang="en-US" sz="1600" dirty="0">
                  <a:solidFill>
                    <a:srgbClr val="2C92D1"/>
                  </a:solidFill>
                  <a:latin typeface="Montserrat"/>
                  <a:cs typeface="Montserrat"/>
                </a:rPr>
                <a:t>Making </a:t>
              </a:r>
              <a:r>
                <a:rPr lang="en-US" sz="1600" dirty="0">
                  <a:solidFill>
                    <a:srgbClr val="65B23C"/>
                  </a:solidFill>
                  <a:latin typeface="Montserrat"/>
                  <a:cs typeface="Montserrat"/>
                </a:rPr>
                <a:t>Impact</a:t>
              </a:r>
              <a:r>
                <a:rPr lang="en-US" sz="1600" dirty="0">
                  <a:solidFill>
                    <a:srgbClr val="2C92D1"/>
                  </a:solidFill>
                  <a:latin typeface="Montserrat"/>
                  <a:cs typeface="Montserrat"/>
                </a:rPr>
                <a:t> with </a:t>
              </a:r>
              <a:r>
                <a:rPr lang="en-US" sz="1600" dirty="0">
                  <a:solidFill>
                    <a:srgbClr val="65B23C"/>
                  </a:solidFill>
                  <a:latin typeface="Montserrat"/>
                  <a:cs typeface="Montserrat"/>
                </a:rPr>
                <a:t>Tech</a:t>
              </a:r>
              <a:endParaRPr lang="en-US" sz="1600" dirty="0">
                <a:solidFill>
                  <a:srgbClr val="65B23C"/>
                </a:solidFill>
                <a:latin typeface="Montserrat"/>
                <a:cs typeface="Montserrat"/>
              </a:endParaRPr>
            </a:p>
          </p:txBody>
        </p:sp>
        <p:sp>
          <p:nvSpPr>
            <p:cNvPr id="11" name="Freeform 1071"/>
            <p:cNvSpPr>
              <a:spLocks noChangeArrowheads="1"/>
            </p:cNvSpPr>
            <p:nvPr/>
          </p:nvSpPr>
          <p:spPr bwMode="auto">
            <a:xfrm>
              <a:off x="2715597" y="90379"/>
              <a:ext cx="1761001" cy="175497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12" name="Freeform 1072"/>
            <p:cNvSpPr>
              <a:spLocks noChangeArrowheads="1"/>
            </p:cNvSpPr>
            <p:nvPr/>
          </p:nvSpPr>
          <p:spPr bwMode="auto">
            <a:xfrm>
              <a:off x="3544645" y="1357712"/>
              <a:ext cx="102905" cy="10290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13" name="Freeform 1073"/>
            <p:cNvSpPr>
              <a:spLocks noChangeArrowheads="1"/>
            </p:cNvSpPr>
            <p:nvPr/>
          </p:nvSpPr>
          <p:spPr bwMode="auto">
            <a:xfrm>
              <a:off x="2713370" y="82092"/>
              <a:ext cx="1724814" cy="176702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pic>
          <p:nvPicPr>
            <p:cNvPr id="15" name="Picture 14" descr="Computer_screen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289" y="394463"/>
              <a:ext cx="1261617" cy="1261617"/>
            </a:xfrm>
            <a:prstGeom prst="rect">
              <a:avLst/>
            </a:prstGeom>
          </p:spPr>
        </p:pic>
      </p:grpSp>
      <p:pic>
        <p:nvPicPr>
          <p:cNvPr id="17" name="Picture 16" descr="de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820" y="107736"/>
            <a:ext cx="2974340" cy="2578144"/>
          </a:xfrm>
          <a:prstGeom prst="rect">
            <a:avLst/>
          </a:prstGeom>
        </p:spPr>
      </p:pic>
    </p:spTree>
    <p:extLst>
      <p:ext uri="{BB962C8B-B14F-4D97-AF65-F5344CB8AC3E}">
        <p14:creationId xmlns:p14="http://schemas.microsoft.com/office/powerpoint/2010/main" val="2994611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grpSp>
        <p:nvGrpSpPr>
          <p:cNvPr id="5" name="Group 4"/>
          <p:cNvGrpSpPr/>
          <p:nvPr/>
        </p:nvGrpSpPr>
        <p:grpSpPr>
          <a:xfrm>
            <a:off x="5333998" y="0"/>
            <a:ext cx="6858000" cy="6862094"/>
            <a:chOff x="5333998" y="0"/>
            <a:chExt cx="6858000" cy="6862094"/>
          </a:xfrm>
        </p:grpSpPr>
        <p:sp>
          <p:nvSpPr>
            <p:cNvPr id="20" name="Rectangle 19"/>
            <p:cNvSpPr/>
            <p:nvPr/>
          </p:nvSpPr>
          <p:spPr>
            <a:xfrm>
              <a:off x="5333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2" name="Rectangle 21"/>
            <p:cNvSpPr/>
            <p:nvPr/>
          </p:nvSpPr>
          <p:spPr>
            <a:xfrm>
              <a:off x="7619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4576094"/>
              <a:ext cx="2286000" cy="2286000"/>
            </a:xfrm>
            <a:prstGeom prst="rect">
              <a:avLst/>
            </a:prstGeom>
            <a:solidFill>
              <a:srgbClr val="575769">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9905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4576094"/>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936" y="91867"/>
              <a:ext cx="746125" cy="746125"/>
            </a:xfrm>
            <a:prstGeom prst="rect">
              <a:avLst/>
            </a:prstGeom>
          </p:spPr>
        </p:pic>
        <p:sp>
          <p:nvSpPr>
            <p:cNvPr id="33" name="Rectangle 32"/>
            <p:cNvSpPr/>
            <p:nvPr/>
          </p:nvSpPr>
          <p:spPr>
            <a:xfrm>
              <a:off x="7619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9905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41" name="Rectangle 40"/>
            <p:cNvSpPr/>
            <p:nvPr/>
          </p:nvSpPr>
          <p:spPr>
            <a:xfrm>
              <a:off x="5333998" y="5427203"/>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5435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8395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0378" y="113081"/>
              <a:ext cx="777240" cy="777240"/>
            </a:xfrm>
            <a:prstGeom prst="rect">
              <a:avLst/>
            </a:prstGeom>
          </p:spPr>
        </p:pic>
        <p:pic>
          <p:nvPicPr>
            <p:cNvPr id="50" name="Picture 49" descr="Earth_globe_with_a_house_in_a_placeholder_on_Africa_256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658" y="4635500"/>
              <a:ext cx="868680" cy="868680"/>
            </a:xfrm>
            <a:prstGeom prst="rect">
              <a:avLst/>
            </a:prstGeom>
          </p:spPr>
        </p:pic>
        <p:pic>
          <p:nvPicPr>
            <p:cNvPr id="55" name="Picture 54" descr="24_hours_symbol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536" y="4657791"/>
              <a:ext cx="796925" cy="796925"/>
            </a:xfrm>
            <a:prstGeom prst="rect">
              <a:avLst/>
            </a:prstGeom>
          </p:spPr>
        </p:pic>
        <p:sp>
          <p:nvSpPr>
            <p:cNvPr id="34" name="Rectangle 33"/>
            <p:cNvSpPr/>
            <p:nvPr/>
          </p:nvSpPr>
          <p:spPr>
            <a:xfrm>
              <a:off x="9905998" y="4576094"/>
              <a:ext cx="2286000" cy="2286000"/>
            </a:xfrm>
            <a:prstGeom prst="rect">
              <a:avLst/>
            </a:prstGeom>
            <a:solidFill>
              <a:srgbClr val="C0C2E6">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6" name="Rectangle 35"/>
            <p:cNvSpPr/>
            <p:nvPr/>
          </p:nvSpPr>
          <p:spPr>
            <a:xfrm>
              <a:off x="9905998" y="5420020"/>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Private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If </a:t>
              </a:r>
              <a:r>
                <a:rPr lang="en-US" sz="1500" dirty="0">
                  <a:solidFill>
                    <a:schemeClr val="bg1"/>
                  </a:solidFill>
                  <a:latin typeface="Montserrat"/>
                  <a:cs typeface="Montserrat"/>
                </a:rPr>
                <a:t>you wish to remain </a:t>
              </a:r>
              <a:r>
                <a:rPr lang="en-US" sz="1500" dirty="0" smtClean="0">
                  <a:solidFill>
                    <a:schemeClr val="bg1"/>
                  </a:solidFill>
                  <a:latin typeface="Montserrat"/>
                  <a:cs typeface="Montserrat"/>
                </a:rPr>
                <a:t>anonymous, you can not disclose your name &amp; limit video.</a:t>
              </a:r>
            </a:p>
          </p:txBody>
        </p:sp>
        <p:pic>
          <p:nvPicPr>
            <p:cNvPr id="4" name="Picture 3" descr="Unknown_128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0378" y="4671159"/>
              <a:ext cx="777240" cy="777240"/>
            </a:xfrm>
            <a:prstGeom prst="rect">
              <a:avLst/>
            </a:prstGeom>
          </p:spPr>
        </p:pic>
        <p:sp>
          <p:nvSpPr>
            <p:cNvPr id="21" name="Rectangle 20"/>
            <p:cNvSpPr/>
            <p:nvPr/>
          </p:nvSpPr>
          <p:spPr>
            <a:xfrm>
              <a:off x="5333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9905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7619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1" name="Rectangle 3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7" name="Rectangle 36"/>
            <p:cNvSpPr/>
            <p:nvPr/>
          </p:nvSpPr>
          <p:spPr>
            <a:xfrm>
              <a:off x="9905998" y="3130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7619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pic>
          <p:nvPicPr>
            <p:cNvPr id="49" name="Picture 48" descr="Locked_padlock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8" y="2412998"/>
              <a:ext cx="731520" cy="73152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5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7396" y="2391837"/>
              <a:ext cx="751205" cy="751205"/>
            </a:xfrm>
            <a:prstGeom prst="rect">
              <a:avLst/>
            </a:prstGeom>
          </p:spPr>
        </p:pic>
      </p:grpSp>
    </p:spTree>
    <p:extLst>
      <p:ext uri="{BB962C8B-B14F-4D97-AF65-F5344CB8AC3E}">
        <p14:creationId xmlns:p14="http://schemas.microsoft.com/office/powerpoint/2010/main" val="12227203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2571209477"/>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$0.4</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a:t>
                      </a:r>
                      <a:r>
                        <a:rPr lang="en-US" sz="1700" b="0" dirty="0" smtClean="0">
                          <a:solidFill>
                            <a:srgbClr val="0B8043"/>
                          </a:solidFill>
                          <a:latin typeface="Montserrat"/>
                          <a:cs typeface="Montserrat"/>
                        </a:rPr>
                        <a:t>1.2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$3.9</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$11.8</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$35.5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$12.8</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$0.6</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$7.2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2593316885"/>
              </p:ext>
            </p:extLst>
          </p:nvPr>
        </p:nvGraphicFramePr>
        <p:xfrm>
          <a:off x="5160210" y="171238"/>
          <a:ext cx="6269790" cy="1127760"/>
        </p:xfrm>
        <a:graphic>
          <a:graphicData uri="http://schemas.openxmlformats.org/drawingml/2006/table">
            <a:tbl>
              <a:tblPr>
                <a:noFill/>
              </a:tblPr>
              <a:tblGrid>
                <a:gridCol w="1737894"/>
                <a:gridCol w="1390316"/>
                <a:gridCol w="3141580"/>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b="0" dirty="0" smtClean="0">
                          <a:solidFill>
                            <a:srgbClr val="0B8043"/>
                          </a:solidFill>
                          <a:latin typeface="Montserrat"/>
                          <a:cs typeface="Montserrat"/>
                        </a:rPr>
                        <a:t>$25</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0" dirty="0" smtClean="0">
                          <a:solidFill>
                            <a:srgbClr val="575769"/>
                          </a:solidFill>
                          <a:latin typeface="Montserrat"/>
                          <a:cs typeface="Montserrat"/>
                        </a:rPr>
                        <a:t> 15%</a:t>
                      </a:r>
                      <a:r>
                        <a:rPr lang="en-US" sz="1500" b="0" baseline="0" dirty="0" smtClean="0">
                          <a:solidFill>
                            <a:srgbClr val="575769"/>
                          </a:solidFill>
                          <a:latin typeface="Montserrat"/>
                          <a:cs typeface="Montserrat"/>
                        </a:rPr>
                        <a:t> Less than Patient Price</a:t>
                      </a:r>
                    </a:p>
                    <a:p>
                      <a:pPr lvl="0" algn="l" rtl="0">
                        <a:lnSpc>
                          <a:spcPct val="115000"/>
                        </a:lnSpc>
                        <a:spcBef>
                          <a:spcPts val="0"/>
                        </a:spcBef>
                        <a:buNone/>
                      </a:pPr>
                      <a:r>
                        <a:rPr lang="en-US" sz="1500" b="0" baseline="0" dirty="0" smtClean="0">
                          <a:solidFill>
                            <a:srgbClr val="575769"/>
                          </a:solidFill>
                          <a:latin typeface="Montserrat"/>
                          <a:cs typeface="Montserrat"/>
                        </a:rPr>
                        <a:t> for </a:t>
                      </a:r>
                      <a:r>
                        <a:rPr lang="en-US" sz="1500" b="0" baseline="0" dirty="0" err="1" smtClean="0">
                          <a:solidFill>
                            <a:srgbClr val="575769"/>
                          </a:solidFill>
                          <a:latin typeface="Montserrat"/>
                          <a:cs typeface="Montserrat"/>
                        </a:rPr>
                        <a:t>Avg</a:t>
                      </a:r>
                      <a:r>
                        <a:rPr lang="en-US" sz="1500" b="0" baseline="0" dirty="0" smtClean="0">
                          <a:solidFill>
                            <a:srgbClr val="575769"/>
                          </a:solidFill>
                          <a:latin typeface="Montserrat"/>
                          <a:cs typeface="Montserrat"/>
                        </a:rPr>
                        <a:t> 30min Consult in SA</a:t>
                      </a:r>
                      <a:endParaRPr lang="en-US" sz="1500" b="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$9 USD</a:t>
                      </a:r>
                      <a:endParaRPr lang="en-US" sz="1800"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aseline="0" dirty="0" smtClean="0">
                          <a:solidFill>
                            <a:srgbClr val="575769"/>
                          </a:solidFill>
                          <a:latin typeface="Montserrat"/>
                          <a:cs typeface="Montserrat"/>
                        </a:rPr>
                        <a:t> Equal to SA Doctor Salary</a:t>
                      </a:r>
                    </a:p>
                    <a:p>
                      <a:pPr lvl="0" algn="l" rtl="0">
                        <a:lnSpc>
                          <a:spcPct val="115000"/>
                        </a:lnSpc>
                        <a:spcBef>
                          <a:spcPts val="0"/>
                        </a:spcBef>
                        <a:buNone/>
                      </a:pPr>
                      <a:r>
                        <a:rPr lang="en-US" sz="1500" baseline="0" dirty="0" smtClean="0">
                          <a:solidFill>
                            <a:srgbClr val="575769"/>
                          </a:solidFill>
                          <a:latin typeface="Montserrat"/>
                          <a:cs typeface="Montserrat"/>
                        </a:rPr>
                        <a:t> with 20+ </a:t>
                      </a:r>
                      <a:r>
                        <a:rPr lang="en-US" sz="1500" baseline="0" dirty="0" err="1" smtClean="0">
                          <a:solidFill>
                            <a:srgbClr val="575769"/>
                          </a:solidFill>
                          <a:latin typeface="Montserrat"/>
                          <a:cs typeface="Montserrat"/>
                        </a:rPr>
                        <a:t>yrs</a:t>
                      </a:r>
                      <a:r>
                        <a:rPr lang="en-US" sz="1500" baseline="0" dirty="0" smtClean="0">
                          <a:solidFill>
                            <a:srgbClr val="575769"/>
                          </a:solidFill>
                          <a:latin typeface="Montserrat"/>
                          <a:cs typeface="Montserrat"/>
                        </a:rPr>
                        <a:t> experience</a:t>
                      </a:r>
                      <a:endParaRPr lang="en-US" sz="150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6917179" y="1379296"/>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65%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graphicFrame>
        <p:nvGraphicFramePr>
          <p:cNvPr id="23" name="Chart 22"/>
          <p:cNvGraphicFramePr>
            <a:graphicFrameLocks/>
          </p:cNvGraphicFramePr>
          <p:nvPr>
            <p:extLst>
              <p:ext uri="{D42A27DB-BD31-4B8C-83A1-F6EECF244321}">
                <p14:modId xmlns:p14="http://schemas.microsoft.com/office/powerpoint/2010/main" val="1627255529"/>
              </p:ext>
            </p:extLst>
          </p:nvPr>
        </p:nvGraphicFramePr>
        <p:xfrm>
          <a:off x="6270507" y="2142676"/>
          <a:ext cx="5025091" cy="239901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976610" y="2320041"/>
            <a:ext cx="1498721" cy="615553"/>
          </a:xfrm>
          <a:prstGeom prst="rect">
            <a:avLst/>
          </a:prstGeom>
          <a:ln>
            <a:noFill/>
          </a:ln>
        </p:spPr>
        <p:txBody>
          <a:bodyPr wrap="square">
            <a:spAutoFit/>
          </a:bodyPr>
          <a:lstStyle/>
          <a:p>
            <a:r>
              <a:rPr lang="en-US" sz="1700" b="1" dirty="0" smtClean="0">
                <a:solidFill>
                  <a:srgbClr val="575769"/>
                </a:solidFill>
                <a:latin typeface="Montserrat"/>
                <a:cs typeface="Montserrat"/>
              </a:rPr>
              <a:t>Yr5:</a:t>
            </a:r>
          </a:p>
          <a:p>
            <a:r>
              <a:rPr lang="en-US" sz="1700" b="1" dirty="0" smtClean="0">
                <a:solidFill>
                  <a:srgbClr val="575769"/>
                </a:solidFill>
                <a:latin typeface="Montserrat"/>
                <a:cs typeface="Montserrat"/>
              </a:rPr>
              <a:t>$22M Profit</a:t>
            </a:r>
            <a:endParaRPr lang="en-US" sz="1700" b="1" dirty="0">
              <a:solidFill>
                <a:srgbClr val="575769"/>
              </a:solidFill>
              <a:latin typeface="Montserrat"/>
              <a:cs typeface="Montserrat"/>
            </a:endParaRPr>
          </a:p>
        </p:txBody>
      </p:sp>
      <p:sp>
        <p:nvSpPr>
          <p:cNvPr id="6" name="Rectangle 5"/>
          <p:cNvSpPr/>
          <p:nvPr/>
        </p:nvSpPr>
        <p:spPr>
          <a:xfrm>
            <a:off x="7108364" y="35626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788238" y="1443831"/>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$900 </a:t>
              </a:r>
              <a:r>
                <a:rPr lang="en-US" sz="2500" b="1" dirty="0">
                  <a:solidFill>
                    <a:schemeClr val="bg1"/>
                  </a:solidFill>
                  <a:latin typeface="Montserrat"/>
                  <a:cs typeface="Montserrat"/>
                </a:rPr>
                <a:t>M</a:t>
              </a:r>
              <a:r>
                <a:rPr lang="en-US" sz="2500" b="1" dirty="0" smtClean="0">
                  <a:solidFill>
                    <a:schemeClr val="bg1"/>
                  </a:solidFill>
                  <a:latin typeface="Montserrat"/>
                  <a:cs typeface="Montserrat"/>
                </a:rPr>
                <a:t>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19646</TotalTime>
  <Words>1033</Words>
  <Application>Microsoft Macintosh PowerPoint</Application>
  <PresentationFormat>Custom</PresentationFormat>
  <Paragraphs>179</Paragraphs>
  <Slides>14</Slides>
  <Notes>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313</cp:revision>
  <cp:lastPrinted>2015-07-11T01:21:51Z</cp:lastPrinted>
  <dcterms:created xsi:type="dcterms:W3CDTF">2015-06-09T04:54:14Z</dcterms:created>
  <dcterms:modified xsi:type="dcterms:W3CDTF">2015-07-20T20:03:24Z</dcterms:modified>
</cp:coreProperties>
</file>